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69" r:id="rId3"/>
    <p:sldId id="262" r:id="rId4"/>
    <p:sldId id="267" r:id="rId5"/>
    <p:sldId id="265" r:id="rId6"/>
    <p:sldId id="266" r:id="rId7"/>
    <p:sldId id="264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70" autoAdjust="0"/>
  </p:normalViewPr>
  <p:slideViewPr>
    <p:cSldViewPr>
      <p:cViewPr>
        <p:scale>
          <a:sx n="76" d="100"/>
          <a:sy n="76" d="100"/>
        </p:scale>
        <p:origin x="-1565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A1015-7E13-496B-8ECE-C00294B38ED0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066FD-9BD8-4A97-A6BD-F6ACC5D513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7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minutes – 25 minute presentation and 5 minutes for questions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10 slides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7EA-2875-4AF6-ABF7-E7CA8A68FF3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65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own, npfit,</a:t>
            </a:r>
            <a:r>
              <a:rPr lang="en-GB" baseline="0" dirty="0" smtClean="0"/>
              <a:t> make do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2 weeks, no integration</a:t>
            </a:r>
            <a:r>
              <a:rPr lang="en-GB" baseline="0" dirty="0" smtClean="0"/>
              <a:t> of dig into workflow; something else  someone else did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Attention from the centre dq = poor people/process/tech combo (golden triangle)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Big hill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Eager; but zero confidence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Needed to show people what good looked like, started with Board-approved Guiding Principles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Importance of good data – not just at the minute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7EA-2875-4AF6-ABF7-E7CA8A68FF3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own, npfit,</a:t>
            </a:r>
            <a:r>
              <a:rPr lang="en-GB" baseline="0" dirty="0" smtClean="0"/>
              <a:t> make do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2 weeks, no integration</a:t>
            </a:r>
            <a:r>
              <a:rPr lang="en-GB" baseline="0" dirty="0" smtClean="0"/>
              <a:t> of dig into workflow; something else  someone else did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Attention from the centre dq = poor people/process/tech combo (golden triangle)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Big hill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Eager; but zero confidence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Needed to show people what good looked like, started with Board-approved Guiding Principles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Importance of good data – not just at the minute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7EA-2875-4AF6-ABF7-E7CA8A68FF3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own, npfit,</a:t>
            </a:r>
            <a:r>
              <a:rPr lang="en-GB" baseline="0" dirty="0" smtClean="0"/>
              <a:t> make do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2 weeks, no integration</a:t>
            </a:r>
            <a:r>
              <a:rPr lang="en-GB" baseline="0" dirty="0" smtClean="0"/>
              <a:t> of dig into workflow; something else  someone else did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Attention from the centre dq = poor people/process/tech combo (golden triangle)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Big hill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Eager; but zero confidence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Needed to show people what good looked like, started with Board-approved Guiding Principles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Importance of good data – not just at the minute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7EA-2875-4AF6-ABF7-E7CA8A68FF3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own, npfit,</a:t>
            </a:r>
            <a:r>
              <a:rPr lang="en-GB" baseline="0" dirty="0" smtClean="0"/>
              <a:t> make do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2 weeks, no integration</a:t>
            </a:r>
            <a:r>
              <a:rPr lang="en-GB" baseline="0" dirty="0" smtClean="0"/>
              <a:t> of dig into workflow; something else  someone else did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Attention from the centre dq = poor people/process/tech combo (golden triangle)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Big hill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Eager; but zero confidence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Needed to show people what good looked like, started with Board-approved Guiding Principles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Importance of good data – not just at the minute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7EA-2875-4AF6-ABF7-E7CA8A68FF3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own, npfit,</a:t>
            </a:r>
            <a:r>
              <a:rPr lang="en-GB" baseline="0" dirty="0" smtClean="0"/>
              <a:t> make do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2 weeks, no integration</a:t>
            </a:r>
            <a:r>
              <a:rPr lang="en-GB" baseline="0" dirty="0" smtClean="0"/>
              <a:t> of dig into workflow; something else  someone else did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Attention from the centre dq = poor people/process/tech combo (golden triangle)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Big hill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Eager; but zero confidence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Needed to show people what good looked like, started with Board-approved Guiding Principles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Importance of good data – not just at the minute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7EA-2875-4AF6-ABF7-E7CA8A68FF3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own, npfit,</a:t>
            </a:r>
            <a:r>
              <a:rPr lang="en-GB" baseline="0" dirty="0" smtClean="0"/>
              <a:t> make do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2 weeks, no integration</a:t>
            </a:r>
            <a:r>
              <a:rPr lang="en-GB" baseline="0" dirty="0" smtClean="0"/>
              <a:t> of dig into workflow; something else  someone else did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Attention from the centre dq = poor people/process/tech combo (golden triangle)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Big hill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Eager; but zero confidence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Needed to show people what good looked like, started with Board-approved Guiding Principles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Importance of good data – not just at the minute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7EA-2875-4AF6-ABF7-E7CA8A68FF3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own, npfit,</a:t>
            </a:r>
            <a:r>
              <a:rPr lang="en-GB" baseline="0" dirty="0" smtClean="0"/>
              <a:t> make do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2 weeks, no integration</a:t>
            </a:r>
            <a:r>
              <a:rPr lang="en-GB" baseline="0" dirty="0" smtClean="0"/>
              <a:t> of dig into workflow; something else  someone else did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Attention from the centre dq = poor people/process/tech combo (golden triangle)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Big hill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Eager; but zero confidence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Needed to show people what good looked like, started with Board-approved Guiding Principles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Importance of good data – not just at the minute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7EA-2875-4AF6-ABF7-E7CA8A68FF3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3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5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4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65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75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58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92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2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6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40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80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5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EDA8-E241-471F-B371-1E15901CE11C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A37B-E4E2-4875-85B8-69CDE9BCE0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5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tiff"/><Relationship Id="rId4" Type="http://schemas.openxmlformats.org/officeDocument/2006/relationships/image" Target="../media/image2.tiff"/><Relationship Id="rId9" Type="http://schemas.openxmlformats.org/officeDocument/2006/relationships/image" Target="../media/image7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8119" y="5085184"/>
            <a:ext cx="8756369" cy="936600"/>
            <a:chOff x="208119" y="5573078"/>
            <a:chExt cx="8756369" cy="936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155" y="5587326"/>
              <a:ext cx="1387492" cy="9223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19" y="5573078"/>
              <a:ext cx="1408926" cy="936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315" y="5585180"/>
              <a:ext cx="1390445" cy="9244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156757" y="5592190"/>
              <a:ext cx="1623194" cy="917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7694872" y="5601935"/>
              <a:ext cx="1269616" cy="907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6061" y="5600664"/>
              <a:ext cx="1296144" cy="90901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2987040" cy="8199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1817" y="6093296"/>
            <a:ext cx="8712968" cy="54006"/>
          </a:xfrm>
          <a:prstGeom prst="rect">
            <a:avLst/>
          </a:prstGeom>
          <a:gradFill flip="none" rotWithShape="1">
            <a:gsLst>
              <a:gs pos="0">
                <a:srgbClr val="005EB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64784" y="3356992"/>
            <a:ext cx="8660001" cy="1752600"/>
          </a:xfrm>
        </p:spPr>
        <p:txBody>
          <a:bodyPr>
            <a:noAutofit/>
          </a:bodyPr>
          <a:lstStyle/>
          <a:p>
            <a:endParaRPr lang="en-GB" sz="1400" dirty="0" smtClean="0"/>
          </a:p>
          <a:p>
            <a:r>
              <a:rPr lang="en-GB" sz="1400" dirty="0" smtClean="0"/>
              <a:t>NYHDIF, 15 May 2020</a:t>
            </a:r>
            <a:endParaRPr lang="en-GB" sz="1400" dirty="0"/>
          </a:p>
          <a:p>
            <a:endParaRPr lang="en-GB" sz="800" dirty="0" smtClean="0"/>
          </a:p>
          <a:p>
            <a:r>
              <a:rPr lang="en-GB" sz="1800" b="1" dirty="0" smtClean="0"/>
              <a:t>Cindy Fedell</a:t>
            </a:r>
          </a:p>
          <a:p>
            <a:r>
              <a:rPr lang="en-GB" sz="1400" dirty="0" smtClean="0"/>
              <a:t>Chief Digital &amp; Information Officer, Bradford Teaching Hospitals NHS Foundation Trust</a:t>
            </a:r>
          </a:p>
          <a:p>
            <a:r>
              <a:rPr lang="en-GB" sz="1400" dirty="0" smtClean="0"/>
              <a:t>Senior Responsible Officer - Digital, West Yorkshire &amp; Harrogate Health &amp; Care Partnership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6361" y="6258798"/>
            <a:ext cx="1190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</a:pPr>
            <a:r>
              <a:rPr lang="en-GB" sz="1400" dirty="0">
                <a:solidFill>
                  <a:srgbClr val="0066CC"/>
                </a:solidFill>
              </a:rPr>
              <a:t>@</a:t>
            </a:r>
            <a:r>
              <a:rPr lang="en-GB" sz="1400" dirty="0" err="1" smtClean="0">
                <a:solidFill>
                  <a:srgbClr val="0066CC"/>
                </a:solidFill>
              </a:rPr>
              <a:t>CindyFedell</a:t>
            </a:r>
            <a:endParaRPr lang="en-GB" sz="1400" dirty="0">
              <a:solidFill>
                <a:srgbClr val="0066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308304" cy="1470025"/>
          </a:xfrm>
        </p:spPr>
        <p:txBody>
          <a:bodyPr>
            <a:noAutofit/>
          </a:bodyPr>
          <a:lstStyle/>
          <a:p>
            <a:r>
              <a:rPr lang="en-GB" sz="3200" dirty="0"/>
              <a:t>Creating a Nightingale Hospital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The </a:t>
            </a:r>
            <a:r>
              <a:rPr lang="en-GB" sz="3200" dirty="0"/>
              <a:t>Good, The Bad, The Ugly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7869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54829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Nightingale Hospital Yorkshire &amp; the Humber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72" y="4293096"/>
            <a:ext cx="8681628" cy="4752528"/>
          </a:xfrm>
        </p:spPr>
        <p:txBody>
          <a:bodyPr>
            <a:normAutofit/>
          </a:bodyPr>
          <a:lstStyle/>
          <a:p>
            <a:r>
              <a:rPr lang="en-GB" sz="1800" dirty="0" smtClean="0"/>
              <a:t>400 beds</a:t>
            </a:r>
          </a:p>
          <a:p>
            <a:r>
              <a:rPr lang="en-GB" sz="1800" dirty="0" smtClean="0"/>
              <a:t>In a convention centre</a:t>
            </a:r>
          </a:p>
          <a:p>
            <a:r>
              <a:rPr lang="en-GB" sz="1800" dirty="0" smtClean="0"/>
              <a:t>ITU Level 3 only (now some Level 2 beds)</a:t>
            </a:r>
          </a:p>
          <a:p>
            <a:r>
              <a:rPr lang="en-GB" sz="1800" dirty="0" smtClean="0"/>
              <a:t>Leeds Teaching Hospitals the host Trust</a:t>
            </a:r>
          </a:p>
          <a:p>
            <a:r>
              <a:rPr lang="en-GB" sz="1800" dirty="0" smtClean="0"/>
              <a:t>True Yorkshire &amp; Humber – staff from across the health and care sector in all the ICSs</a:t>
            </a:r>
          </a:p>
          <a:p>
            <a:pPr marL="0" indent="0">
              <a:buNone/>
            </a:pPr>
            <a:endParaRPr lang="en-GB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11817" y="6183306"/>
            <a:ext cx="8712968" cy="54006"/>
          </a:xfrm>
          <a:prstGeom prst="rect">
            <a:avLst/>
          </a:prstGeom>
          <a:gradFill flip="none" rotWithShape="1">
            <a:gsLst>
              <a:gs pos="0">
                <a:srgbClr val="005EB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25F069-5B63-4AFA-808F-474798ECC3DE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888" y="6237312"/>
            <a:ext cx="2895600" cy="365125"/>
          </a:xfrm>
        </p:spPr>
        <p:txBody>
          <a:bodyPr/>
          <a:lstStyle>
            <a:lvl1pPr>
              <a:defRPr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>
                <a:solidFill>
                  <a:srgbClr val="005EB8"/>
                </a:solidFill>
              </a:rPr>
              <a:t>Together, putting patients first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987040" cy="819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361" y="6258798"/>
            <a:ext cx="1230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</a:pPr>
            <a:r>
              <a:rPr lang="en-GB" sz="1400" dirty="0">
                <a:solidFill>
                  <a:srgbClr val="0066CC"/>
                </a:solidFill>
              </a:rPr>
              <a:t>@</a:t>
            </a:r>
            <a:r>
              <a:rPr lang="en-GB" sz="1400" dirty="0" err="1">
                <a:solidFill>
                  <a:srgbClr val="0066CC"/>
                </a:solidFill>
              </a:rPr>
              <a:t>CindyFedell</a:t>
            </a:r>
            <a:r>
              <a:rPr lang="en-GB" sz="1400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1026" name="Picture 2" descr="https://pbs.twimg.com/profile_banners/1244940952399228928/1587484767/1080x3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0730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54829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Starting with The Challenge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52528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Requirements</a:t>
            </a:r>
            <a:endParaRPr lang="en-GB" sz="1800" dirty="0"/>
          </a:p>
          <a:p>
            <a:pPr lvl="1"/>
            <a:r>
              <a:rPr lang="en-GB" sz="1800" dirty="0"/>
              <a:t>Pathology is to be done at HDFT</a:t>
            </a:r>
          </a:p>
          <a:p>
            <a:pPr lvl="1"/>
            <a:r>
              <a:rPr lang="en-GB" sz="1800" dirty="0"/>
              <a:t>Clinicians will be from a wide range of Hospitals</a:t>
            </a:r>
          </a:p>
          <a:p>
            <a:pPr lvl="1"/>
            <a:r>
              <a:rPr lang="en-GB" sz="1800" dirty="0"/>
              <a:t>An ITU Level 3 use case</a:t>
            </a:r>
          </a:p>
          <a:p>
            <a:pPr lvl="1"/>
            <a:r>
              <a:rPr lang="en-GB" sz="1800" dirty="0"/>
              <a:t>1 week concept to deployment </a:t>
            </a:r>
            <a:r>
              <a:rPr lang="en-GB" sz="1800" dirty="0" smtClean="0"/>
              <a:t>timeframe </a:t>
            </a:r>
            <a:endParaRPr lang="en-GB" sz="1800" dirty="0"/>
          </a:p>
          <a:p>
            <a:r>
              <a:rPr lang="en-GB" sz="1800" dirty="0" smtClean="0"/>
              <a:t>Principles &amp; Learning from Excel</a:t>
            </a:r>
            <a:endParaRPr lang="en-GB" sz="1800" dirty="0"/>
          </a:p>
          <a:p>
            <a:pPr lvl="1"/>
            <a:r>
              <a:rPr lang="en-GB" sz="1800" dirty="0" smtClean="0"/>
              <a:t>Use th</a:t>
            </a:r>
            <a:r>
              <a:rPr lang="en-GB" sz="1800" dirty="0" smtClean="0"/>
              <a:t>e f</a:t>
            </a:r>
            <a:r>
              <a:rPr lang="en-GB" sz="1800" dirty="0" smtClean="0"/>
              <a:t>astes</a:t>
            </a:r>
            <a:r>
              <a:rPr lang="en-GB" sz="1800" dirty="0" smtClean="0"/>
              <a:t>t &amp; safest way</a:t>
            </a:r>
          </a:p>
          <a:p>
            <a:pPr lvl="2"/>
            <a:r>
              <a:rPr lang="en-GB" sz="1800" dirty="0" smtClean="0"/>
              <a:t>Tried </a:t>
            </a:r>
            <a:r>
              <a:rPr lang="en-GB" sz="1800" dirty="0"/>
              <a:t>&amp; tested information systems &amp; interfaces, in particular Pathology</a:t>
            </a:r>
          </a:p>
          <a:p>
            <a:pPr lvl="2"/>
            <a:r>
              <a:rPr lang="en-GB" sz="1800" dirty="0" smtClean="0"/>
              <a:t>Using </a:t>
            </a:r>
            <a:r>
              <a:rPr lang="en-GB" sz="1800" dirty="0" smtClean="0"/>
              <a:t>‘in production’ </a:t>
            </a:r>
            <a:r>
              <a:rPr lang="en-GB" sz="1800" dirty="0" smtClean="0"/>
              <a:t>tech from a Trust</a:t>
            </a:r>
            <a:endParaRPr lang="en-GB" sz="1800" dirty="0"/>
          </a:p>
          <a:p>
            <a:pPr lvl="2"/>
            <a:r>
              <a:rPr lang="en-GB" sz="1800" dirty="0"/>
              <a:t>Reliable and resilient kit, in particular network</a:t>
            </a:r>
          </a:p>
          <a:p>
            <a:pPr lvl="1"/>
            <a:r>
              <a:rPr lang="en-GB" sz="1800" dirty="0"/>
              <a:t>Scalable </a:t>
            </a:r>
            <a:r>
              <a:rPr lang="en-GB" sz="1800" dirty="0" smtClean="0"/>
              <a:t>base infrastructure as requirements changed</a:t>
            </a:r>
          </a:p>
          <a:p>
            <a:pPr lvl="1"/>
            <a:r>
              <a:rPr lang="en-GB" sz="1800" dirty="0" smtClean="0"/>
              <a:t>Leverage suppliers wherever you can </a:t>
            </a:r>
            <a:endParaRPr lang="en-GB" sz="1800" dirty="0"/>
          </a:p>
          <a:p>
            <a:r>
              <a:rPr lang="en-GB" sz="1800" dirty="0" smtClean="0"/>
              <a:t>What did others do</a:t>
            </a:r>
            <a:r>
              <a:rPr lang="en-GB" sz="1800" dirty="0" smtClean="0"/>
              <a:t>?</a:t>
            </a:r>
            <a:endParaRPr lang="en-GB" sz="1800" dirty="0"/>
          </a:p>
          <a:p>
            <a:pPr lvl="1"/>
            <a:r>
              <a:rPr lang="en-GB" sz="1800" dirty="0"/>
              <a:t>Digital provision the same as other </a:t>
            </a:r>
            <a:r>
              <a:rPr lang="en-GB" sz="1800" dirty="0" smtClean="0"/>
              <a:t>ITU sites </a:t>
            </a:r>
            <a:r>
              <a:rPr lang="en-GB" sz="1800" dirty="0" smtClean="0"/>
              <a:t>(Birmingham, Excel) </a:t>
            </a:r>
            <a:endParaRPr lang="en-GB" sz="1800" dirty="0"/>
          </a:p>
          <a:p>
            <a:pPr lvl="1"/>
            <a:r>
              <a:rPr lang="en-GB" sz="1800" dirty="0"/>
              <a:t>Very few Trusts in the UK are digitally mature in </a:t>
            </a:r>
            <a:r>
              <a:rPr lang="en-GB" sz="1800" dirty="0" smtClean="0"/>
              <a:t>ITU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817" y="6183306"/>
            <a:ext cx="8712968" cy="54006"/>
          </a:xfrm>
          <a:prstGeom prst="rect">
            <a:avLst/>
          </a:prstGeom>
          <a:gradFill flip="none" rotWithShape="1">
            <a:gsLst>
              <a:gs pos="0">
                <a:srgbClr val="005EB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25F069-5B63-4AFA-808F-474798ECC3DE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888" y="6237312"/>
            <a:ext cx="2895600" cy="365125"/>
          </a:xfrm>
        </p:spPr>
        <p:txBody>
          <a:bodyPr/>
          <a:lstStyle>
            <a:lvl1pPr>
              <a:defRPr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>
                <a:solidFill>
                  <a:srgbClr val="005EB8"/>
                </a:solidFill>
              </a:rPr>
              <a:t>Together, putting patients first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987040" cy="819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361" y="6258798"/>
            <a:ext cx="1230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</a:pPr>
            <a:r>
              <a:rPr lang="en-GB" sz="1400" dirty="0">
                <a:solidFill>
                  <a:srgbClr val="0066CC"/>
                </a:solidFill>
              </a:rPr>
              <a:t>@</a:t>
            </a:r>
            <a:r>
              <a:rPr lang="en-GB" sz="1400" dirty="0" err="1">
                <a:solidFill>
                  <a:srgbClr val="0066CC"/>
                </a:solidFill>
              </a:rPr>
              <a:t>CindyFedell</a:t>
            </a:r>
            <a:r>
              <a:rPr lang="en-GB" sz="1400" dirty="0">
                <a:solidFill>
                  <a:srgbClr val="0066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7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54829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Good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842992" cy="4032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Agile at its best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2x daily sprints </a:t>
            </a:r>
            <a:r>
              <a:rPr lang="en-GB" sz="1800" dirty="0" smtClean="0"/>
              <a:t>with all teams – stand on your </a:t>
            </a:r>
            <a:r>
              <a:rPr lang="en-GB" sz="1800" b="1" dirty="0" smtClean="0">
                <a:latin typeface="Arial Black" panose="020B0A04020102020204" pitchFamily="34" charset="0"/>
              </a:rPr>
              <a:t>X</a:t>
            </a:r>
            <a:endParaRPr lang="en-GB" sz="1800" b="1" dirty="0">
              <a:latin typeface="Arial Black" panose="020B0A040201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Everyone </a:t>
            </a:r>
            <a:r>
              <a:rPr lang="en-GB" sz="1800" dirty="0" smtClean="0"/>
              <a:t>committed to a common goal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People from everywhere, including consulting, suppliers, the </a:t>
            </a:r>
            <a:r>
              <a:rPr lang="en-GB" sz="1800" dirty="0" smtClean="0"/>
              <a:t>army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No politics &amp; no hierarchy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Dynamic work </a:t>
            </a:r>
            <a:r>
              <a:rPr lang="en-GB" sz="1800" dirty="0" smtClean="0"/>
              <a:t>streams </a:t>
            </a:r>
            <a:r>
              <a:rPr lang="en-GB" sz="1800" dirty="0" smtClean="0"/>
              <a:t>(changed </a:t>
            </a:r>
            <a:r>
              <a:rPr lang="en-GB" sz="1800" dirty="0" smtClean="0"/>
              <a:t>as </a:t>
            </a:r>
            <a:r>
              <a:rPr lang="en-GB" sz="1800" dirty="0" smtClean="0"/>
              <a:t>needed)</a:t>
            </a:r>
            <a:endParaRPr lang="en-GB" sz="18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err="1" smtClean="0"/>
              <a:t>Clin</a:t>
            </a:r>
            <a:r>
              <a:rPr lang="en-GB" sz="1800" dirty="0" smtClean="0"/>
              <a:t>, Ops, </a:t>
            </a:r>
            <a:r>
              <a:rPr lang="en-GB" sz="1800" dirty="0"/>
              <a:t>Path, Rad, HR, </a:t>
            </a:r>
            <a:r>
              <a:rPr lang="en-GB" sz="1800" dirty="0" smtClean="0"/>
              <a:t>Dig, Pharm, </a:t>
            </a:r>
            <a:r>
              <a:rPr lang="en-GB" sz="1800" dirty="0"/>
              <a:t>Supplies, </a:t>
            </a:r>
            <a:r>
              <a:rPr lang="en-GB" sz="1800" dirty="0" err="1" smtClean="0"/>
              <a:t>Comms</a:t>
            </a:r>
            <a:r>
              <a:rPr lang="en-GB" sz="1800" dirty="0" smtClean="0"/>
              <a:t>, Army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Dynamic </a:t>
            </a:r>
            <a:r>
              <a:rPr lang="en-GB" sz="1800" dirty="0" smtClean="0"/>
              <a:t>work </a:t>
            </a:r>
            <a:r>
              <a:rPr lang="en-GB" sz="1800" dirty="0" smtClean="0"/>
              <a:t>plan - tasks, time, critical path, resources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Every requirement, every decision, every conversation – in person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/>
              <a:t>The army bought some of their methods - ROC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O</a:t>
            </a:r>
            <a:r>
              <a:rPr lang="en-GB" sz="1800" dirty="0" smtClean="0"/>
              <a:t>n the spot  £m decisions  - </a:t>
            </a:r>
            <a:r>
              <a:rPr lang="en-GB" sz="1800" i="1" dirty="0" smtClean="0"/>
              <a:t>is it the right thing &amp; the right supplier?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 smtClean="0">
                <a:solidFill>
                  <a:schemeClr val="accent1"/>
                </a:solidFill>
              </a:rPr>
              <a:t>And </a:t>
            </a:r>
            <a:r>
              <a:rPr lang="en-GB" sz="1800" b="1" dirty="0">
                <a:solidFill>
                  <a:schemeClr val="accent1"/>
                </a:solidFill>
              </a:rPr>
              <a:t>they were good decisions!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817" y="6183306"/>
            <a:ext cx="8712968" cy="54006"/>
          </a:xfrm>
          <a:prstGeom prst="rect">
            <a:avLst/>
          </a:prstGeom>
          <a:gradFill flip="none" rotWithShape="1">
            <a:gsLst>
              <a:gs pos="0">
                <a:srgbClr val="005EB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25F069-5B63-4AFA-808F-474798ECC3DE}" type="slidenum">
              <a:rPr lang="en-GB" smtClean="0"/>
              <a:t>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888" y="6237312"/>
            <a:ext cx="2895600" cy="365125"/>
          </a:xfrm>
        </p:spPr>
        <p:txBody>
          <a:bodyPr/>
          <a:lstStyle>
            <a:lvl1pPr>
              <a:defRPr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>
                <a:solidFill>
                  <a:srgbClr val="005EB8"/>
                </a:solidFill>
              </a:rPr>
              <a:t>Together, putting patients first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987040" cy="819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361" y="6258798"/>
            <a:ext cx="1230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</a:pPr>
            <a:r>
              <a:rPr lang="en-GB" sz="1400" dirty="0">
                <a:solidFill>
                  <a:srgbClr val="0066CC"/>
                </a:solidFill>
              </a:rPr>
              <a:t>@</a:t>
            </a:r>
            <a:r>
              <a:rPr lang="en-GB" sz="1400" dirty="0" err="1">
                <a:solidFill>
                  <a:srgbClr val="0066CC"/>
                </a:solidFill>
              </a:rPr>
              <a:t>CindyFedell</a:t>
            </a:r>
            <a:r>
              <a:rPr lang="en-GB" sz="1400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695062" cy="17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51352"/>
            <a:ext cx="2695062" cy="202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Digital Model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31592" y="6201450"/>
            <a:ext cx="2895600" cy="365125"/>
          </a:xfrm>
        </p:spPr>
        <p:txBody>
          <a:bodyPr/>
          <a:lstStyle>
            <a:lvl1pPr>
              <a:defRPr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>
                <a:solidFill>
                  <a:srgbClr val="005EB8"/>
                </a:solidFill>
              </a:rPr>
              <a:t>Together, putting patients first</a:t>
            </a:r>
            <a:endParaRPr lang="en-GB" dirty="0">
              <a:solidFill>
                <a:srgbClr val="005EB8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E25F069-5B63-4AFA-808F-474798ECC3DE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1817" y="6183306"/>
            <a:ext cx="8712968" cy="54006"/>
          </a:xfrm>
          <a:prstGeom prst="rect">
            <a:avLst/>
          </a:prstGeom>
          <a:gradFill flip="none" rotWithShape="1">
            <a:gsLst>
              <a:gs pos="0">
                <a:srgbClr val="005EB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987040" cy="819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361" y="6433591"/>
            <a:ext cx="1230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</a:pPr>
            <a:r>
              <a:rPr lang="en-GB" sz="1400" dirty="0">
                <a:solidFill>
                  <a:srgbClr val="0066CC"/>
                </a:solidFill>
              </a:rPr>
              <a:t>@</a:t>
            </a:r>
            <a:r>
              <a:rPr lang="en-GB" sz="1400" dirty="0" err="1">
                <a:solidFill>
                  <a:srgbClr val="0066CC"/>
                </a:solidFill>
              </a:rPr>
              <a:t>CindyFedell</a:t>
            </a:r>
            <a:r>
              <a:rPr lang="en-GB" sz="1400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17522"/>
            <a:ext cx="9579674" cy="420782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" name="TextBox 2"/>
          <p:cNvSpPr txBox="1"/>
          <p:nvPr/>
        </p:nvSpPr>
        <p:spPr>
          <a:xfrm>
            <a:off x="561263" y="799544"/>
            <a:ext cx="4007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core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CIO Nightingale (WY&amp;H/BTHFT)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CCIO Nightingale (WY&amp;H/AHFT)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CDIO LTHT &amp;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AD-P&amp;I HDFT &amp;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3632" y="788511"/>
            <a:ext cx="3074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consulting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Army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54829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Bad </a:t>
            </a:r>
            <a:r>
              <a:rPr lang="en-GB" sz="4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ie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Difficult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5554960" cy="4032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7 days/week until </a:t>
            </a:r>
            <a:r>
              <a:rPr lang="en-GB" sz="1800" dirty="0" smtClean="0"/>
              <a:t>done – a time warp, felt like several months</a:t>
            </a:r>
            <a:endParaRPr lang="en-GB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Unknown &amp; changing requirements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Physical layout challenging &amp; changing – getting lost!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Very little digital infrastructure</a:t>
            </a:r>
            <a:endParaRPr lang="en-GB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People changed</a:t>
            </a:r>
            <a:r>
              <a:rPr lang="en-GB" sz="1800" dirty="0" smtClean="0"/>
              <a:t>, </a:t>
            </a:r>
            <a:r>
              <a:rPr lang="en-GB" sz="1800" dirty="0"/>
              <a:t>i.e., </a:t>
            </a:r>
            <a:r>
              <a:rPr lang="en-GB" sz="1800" dirty="0" smtClean="0"/>
              <a:t>re-explain</a:t>
            </a:r>
            <a:r>
              <a:rPr lang="en-GB" sz="1800" dirty="0"/>
              <a:t> </a:t>
            </a:r>
            <a:r>
              <a:rPr lang="en-GB" sz="1800" dirty="0" smtClean="0"/>
              <a:t>&amp; try not to re-evaluate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Too fast to remember names</a:t>
            </a:r>
            <a:endParaRPr lang="en-GB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Requirements changing </a:t>
            </a:r>
            <a:r>
              <a:rPr lang="en-GB" sz="1800" dirty="0" err="1" smtClean="0"/>
              <a:t>eg</a:t>
            </a:r>
            <a:r>
              <a:rPr lang="en-GB" sz="1800" dirty="0" smtClean="0"/>
              <a:t> # beds; ne</a:t>
            </a:r>
            <a:r>
              <a:rPr lang="en-GB" sz="1800" dirty="0" smtClean="0"/>
              <a:t>eded </a:t>
            </a:r>
            <a:r>
              <a:rPr lang="en-GB" sz="1800" dirty="0"/>
              <a:t>to adjust quickly &amp; move 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Last </a:t>
            </a:r>
            <a:r>
              <a:rPr lang="en-GB" sz="1800" dirty="0" smtClean="0"/>
              <a:t>minute requirements that were also required – couldn’t just say no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“Any hands on deck” to do any </a:t>
            </a:r>
            <a:r>
              <a:rPr lang="en-GB" sz="1800" dirty="0" smtClean="0"/>
              <a:t>job, including you … I didn’t know I could do desktop support!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 smtClean="0">
                <a:solidFill>
                  <a:schemeClr val="accent1"/>
                </a:solidFill>
              </a:rPr>
              <a:t>Most </a:t>
            </a:r>
            <a:r>
              <a:rPr lang="en-GB" sz="1800" b="1" dirty="0">
                <a:solidFill>
                  <a:schemeClr val="accent1"/>
                </a:solidFill>
              </a:rPr>
              <a:t>lasting bad thing – KitKats and Crisps everyday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1800" b="1" dirty="0"/>
          </a:p>
        </p:txBody>
      </p:sp>
      <p:sp>
        <p:nvSpPr>
          <p:cNvPr id="5" name="Rectangle 4"/>
          <p:cNvSpPr/>
          <p:nvPr/>
        </p:nvSpPr>
        <p:spPr>
          <a:xfrm>
            <a:off x="211817" y="6183306"/>
            <a:ext cx="8712968" cy="54006"/>
          </a:xfrm>
          <a:prstGeom prst="rect">
            <a:avLst/>
          </a:prstGeom>
          <a:gradFill flip="none" rotWithShape="1">
            <a:gsLst>
              <a:gs pos="0">
                <a:srgbClr val="005EB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25F069-5B63-4AFA-808F-474798ECC3DE}" type="slidenum">
              <a:rPr lang="en-GB" smtClean="0"/>
              <a:t>6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888" y="6237312"/>
            <a:ext cx="2895600" cy="365125"/>
          </a:xfrm>
        </p:spPr>
        <p:txBody>
          <a:bodyPr/>
          <a:lstStyle>
            <a:lvl1pPr>
              <a:defRPr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>
                <a:solidFill>
                  <a:srgbClr val="005EB8"/>
                </a:solidFill>
              </a:rPr>
              <a:t>Together, putting patients first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987040" cy="819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361" y="6258798"/>
            <a:ext cx="1230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</a:pPr>
            <a:r>
              <a:rPr lang="en-GB" sz="1400" dirty="0">
                <a:solidFill>
                  <a:srgbClr val="0066CC"/>
                </a:solidFill>
              </a:rPr>
              <a:t>@</a:t>
            </a:r>
            <a:r>
              <a:rPr lang="en-GB" sz="1400" dirty="0" err="1">
                <a:solidFill>
                  <a:srgbClr val="0066CC"/>
                </a:solidFill>
              </a:rPr>
              <a:t>CindyFedell</a:t>
            </a:r>
            <a:r>
              <a:rPr lang="en-GB" sz="1400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5441" y="878610"/>
            <a:ext cx="2340904" cy="312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12"/>
          <a:stretch/>
        </p:blipFill>
        <p:spPr bwMode="auto">
          <a:xfrm flipH="1">
            <a:off x="6302010" y="3609665"/>
            <a:ext cx="2230430" cy="214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3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88640"/>
            <a:ext cx="54829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Lessons to try to take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away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28800"/>
            <a:ext cx="8558909" cy="388843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We can make reasonable decisions </a:t>
            </a:r>
            <a:r>
              <a:rPr lang="en-GB" sz="1800" dirty="0"/>
              <a:t>quickly </a:t>
            </a:r>
            <a:r>
              <a:rPr lang="en-GB" sz="1800" dirty="0" smtClean="0"/>
              <a:t>but requires </a:t>
            </a:r>
            <a:r>
              <a:rPr lang="en-GB" sz="1800" dirty="0"/>
              <a:t>a catalyst </a:t>
            </a:r>
            <a:r>
              <a:rPr lang="en-GB" sz="1800" dirty="0" smtClean="0"/>
              <a:t>and </a:t>
            </a:r>
            <a:r>
              <a:rPr lang="en-GB" sz="1800" u="sng" dirty="0" smtClean="0"/>
              <a:t>the right people</a:t>
            </a:r>
            <a:endParaRPr lang="en-GB" sz="1800" u="sn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If </a:t>
            </a:r>
            <a:r>
              <a:rPr lang="en-GB" sz="1800" dirty="0" smtClean="0"/>
              <a:t>we could only do sprints for </a:t>
            </a:r>
            <a:r>
              <a:rPr lang="en-GB" sz="1800" dirty="0" smtClean="0"/>
              <a:t>everything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Could we keep: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Focus on getting something done</a:t>
            </a:r>
            <a:endParaRPr lang="en-GB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Swarming decision making </a:t>
            </a:r>
            <a:endParaRPr lang="en-GB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Leaps of faith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Trust including suppliers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ROC Drills</a:t>
            </a:r>
            <a:endParaRPr lang="en-GB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Sprint </a:t>
            </a:r>
            <a:r>
              <a:rPr lang="en-GB" sz="1800" dirty="0" smtClean="0"/>
              <a:t>method</a:t>
            </a:r>
            <a:endParaRPr lang="en-GB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Doing reasonable </a:t>
            </a:r>
            <a:r>
              <a:rPr lang="en-GB" sz="1800" dirty="0" smtClean="0"/>
              <a:t>things with core governance </a:t>
            </a:r>
            <a:r>
              <a:rPr lang="en-GB" sz="1800" dirty="0" err="1" smtClean="0"/>
              <a:t>ie</a:t>
            </a:r>
            <a:r>
              <a:rPr lang="en-GB" sz="1800" dirty="0" smtClean="0"/>
              <a:t> Cyber assessment &amp; Go-Live review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 smtClean="0"/>
              <a:t>If only we were all a bit further along in digital maturity, interfaces, YHCR …</a:t>
            </a:r>
            <a:endParaRPr lang="en-GB" sz="18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b="1" dirty="0" smtClean="0">
                <a:solidFill>
                  <a:schemeClr val="accent1"/>
                </a:solidFill>
              </a:rPr>
              <a:t>The NHS can be agile!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17" y="6183306"/>
            <a:ext cx="8712968" cy="54006"/>
          </a:xfrm>
          <a:prstGeom prst="rect">
            <a:avLst/>
          </a:prstGeom>
          <a:gradFill flip="none" rotWithShape="1">
            <a:gsLst>
              <a:gs pos="0">
                <a:srgbClr val="005EB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25F069-5B63-4AFA-808F-474798ECC3DE}" type="slidenum">
              <a:rPr lang="en-GB" smtClean="0"/>
              <a:t>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888" y="6237312"/>
            <a:ext cx="2895600" cy="365125"/>
          </a:xfrm>
        </p:spPr>
        <p:txBody>
          <a:bodyPr/>
          <a:lstStyle>
            <a:lvl1pPr>
              <a:defRPr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>
                <a:solidFill>
                  <a:srgbClr val="005EB8"/>
                </a:solidFill>
              </a:rPr>
              <a:t>Together, putting patients first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987040" cy="819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361" y="6258798"/>
            <a:ext cx="1230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</a:pPr>
            <a:r>
              <a:rPr lang="en-GB" sz="1400" dirty="0">
                <a:solidFill>
                  <a:srgbClr val="0066CC"/>
                </a:solidFill>
              </a:rPr>
              <a:t>@</a:t>
            </a:r>
            <a:r>
              <a:rPr lang="en-GB" sz="1400" dirty="0" err="1">
                <a:solidFill>
                  <a:srgbClr val="0066CC"/>
                </a:solidFill>
              </a:rPr>
              <a:t>CindyFedell</a:t>
            </a:r>
            <a:r>
              <a:rPr lang="en-GB" sz="1400" dirty="0">
                <a:solidFill>
                  <a:srgbClr val="0066CC"/>
                </a:solidFill>
              </a:rPr>
              <a:t>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821946" y="1545530"/>
            <a:ext cx="2088232" cy="43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08920"/>
            <a:ext cx="5482952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Q&amp;A</a:t>
            </a:r>
            <a:endParaRPr lang="en-GB" sz="4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17" y="6183306"/>
            <a:ext cx="8712968" cy="54006"/>
          </a:xfrm>
          <a:prstGeom prst="rect">
            <a:avLst/>
          </a:prstGeom>
          <a:gradFill flip="none" rotWithShape="1">
            <a:gsLst>
              <a:gs pos="0">
                <a:srgbClr val="005EB8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25F069-5B63-4AFA-808F-474798ECC3DE}" type="slidenum">
              <a:rPr lang="en-GB" smtClean="0"/>
              <a:t>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8888" y="6237312"/>
            <a:ext cx="2895600" cy="365125"/>
          </a:xfrm>
        </p:spPr>
        <p:txBody>
          <a:bodyPr/>
          <a:lstStyle>
            <a:lvl1pPr>
              <a:defRPr b="1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>
                <a:solidFill>
                  <a:srgbClr val="005EB8"/>
                </a:solidFill>
              </a:rPr>
              <a:t>Together, putting patients first</a:t>
            </a:r>
            <a:endParaRPr lang="en-GB" dirty="0">
              <a:solidFill>
                <a:srgbClr val="005EB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0"/>
            <a:ext cx="2987040" cy="819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361" y="6258798"/>
            <a:ext cx="12304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005EB8"/>
              </a:buClr>
            </a:pPr>
            <a:r>
              <a:rPr lang="en-GB" sz="1400" dirty="0">
                <a:solidFill>
                  <a:srgbClr val="0066CC"/>
                </a:solidFill>
              </a:rPr>
              <a:t>@</a:t>
            </a:r>
            <a:r>
              <a:rPr lang="en-GB" sz="1400" dirty="0" err="1">
                <a:solidFill>
                  <a:srgbClr val="0066CC"/>
                </a:solidFill>
              </a:rPr>
              <a:t>CindyFedell</a:t>
            </a:r>
            <a:r>
              <a:rPr lang="en-GB" sz="1400" dirty="0">
                <a:solidFill>
                  <a:srgbClr val="0066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</TotalTime>
  <Words>1089</Words>
  <Application>Microsoft Office PowerPoint</Application>
  <PresentationFormat>On-screen Show (4:3)</PresentationFormat>
  <Paragraphs>158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Creating a Nightingale Hospital  The Good, The Bad, The Ugly</vt:lpstr>
      <vt:lpstr>Nightingale Hospital Yorkshire &amp; the Humber</vt:lpstr>
      <vt:lpstr>Starting with The Challenge</vt:lpstr>
      <vt:lpstr>The Good</vt:lpstr>
      <vt:lpstr>Digital Model</vt:lpstr>
      <vt:lpstr>The Bad ie The Difficult</vt:lpstr>
      <vt:lpstr>Lessons to try to take away</vt:lpstr>
      <vt:lpstr>Q&amp;A</vt:lpstr>
    </vt:vector>
  </TitlesOfParts>
  <Company>Bradford Teaching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Fedell</dc:creator>
  <cp:lastModifiedBy>Cindy Fedell</cp:lastModifiedBy>
  <cp:revision>23</cp:revision>
  <dcterms:created xsi:type="dcterms:W3CDTF">2020-04-22T12:40:31Z</dcterms:created>
  <dcterms:modified xsi:type="dcterms:W3CDTF">2020-05-15T08:05:19Z</dcterms:modified>
</cp:coreProperties>
</file>